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7"/>
  </p:notesMasterIdLst>
  <p:handoutMasterIdLst>
    <p:handoutMasterId r:id="rId28"/>
  </p:handoutMasterIdLst>
  <p:sldIdLst>
    <p:sldId id="419" r:id="rId3"/>
    <p:sldId id="429" r:id="rId4"/>
    <p:sldId id="422" r:id="rId5"/>
    <p:sldId id="458" r:id="rId6"/>
    <p:sldId id="462" r:id="rId7"/>
    <p:sldId id="467" r:id="rId8"/>
    <p:sldId id="463" r:id="rId9"/>
    <p:sldId id="464" r:id="rId10"/>
    <p:sldId id="466" r:id="rId11"/>
    <p:sldId id="423" r:id="rId12"/>
    <p:sldId id="469" r:id="rId13"/>
    <p:sldId id="322" r:id="rId14"/>
    <p:sldId id="323" r:id="rId15"/>
    <p:sldId id="457" r:id="rId16"/>
    <p:sldId id="459" r:id="rId17"/>
    <p:sldId id="461" r:id="rId18"/>
    <p:sldId id="339" r:id="rId19"/>
    <p:sldId id="425" r:id="rId20"/>
    <p:sldId id="465" r:id="rId21"/>
    <p:sldId id="424" r:id="rId22"/>
    <p:sldId id="468" r:id="rId23"/>
    <p:sldId id="426" r:id="rId24"/>
    <p:sldId id="289" r:id="rId25"/>
    <p:sldId id="428" r:id="rId2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967B"/>
    <a:srgbClr val="117A68"/>
    <a:srgbClr val="0E6254"/>
    <a:srgbClr val="5AC8AD"/>
    <a:srgbClr val="409486"/>
    <a:srgbClr val="32BB99"/>
    <a:srgbClr val="189E79"/>
    <a:srgbClr val="63CFF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34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2018/6/12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0BD5C207-A689-4248-9C74-D5F1806C7B35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3891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 smtClean="0"/>
              <a:t>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80214F20-028F-49E4-9378-3BF40B573CB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0214F20-028F-49E4-9378-3BF40B573CB5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096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15AA8C8B-7858-449A-A3A2-6CFD966163C2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12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94AA6131-098E-4FD1-B57F-EAD0732FB9C6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13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C51C8F3F-2038-4958-BC3F-24A069D9DC03}" type="slidenum">
              <a:rPr lang="zh-CN" altLang="en-US" sz="120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pPr algn="r" eaLnBrk="1" hangingPunct="1"/>
              <a:t>14</a:t>
            </a:fld>
            <a:endParaRPr lang="zh-CN" altLang="en-US" sz="120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C51C8F3F-2038-4958-BC3F-24A069D9DC03}" type="slidenum">
              <a:rPr lang="zh-CN" altLang="en-US" sz="120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pPr algn="r" eaLnBrk="1" hangingPunct="1"/>
              <a:t>15</a:t>
            </a:fld>
            <a:endParaRPr lang="zh-CN" altLang="en-US" sz="120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325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C51C8F3F-2038-4958-BC3F-24A069D9DC03}" type="slidenum">
              <a:rPr lang="zh-CN" altLang="en-US" sz="120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pPr algn="r" eaLnBrk="1" hangingPunct="1"/>
              <a:t>16</a:t>
            </a:fld>
            <a:endParaRPr lang="zh-CN" altLang="en-US" sz="120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C3378C42-0218-421F-B909-1D28AE30886C}" type="slidenum">
              <a:rPr lang="zh-CN" altLang="en-US" sz="120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pPr algn="r" eaLnBrk="1" hangingPunct="1"/>
              <a:t>17</a:t>
            </a:fld>
            <a:endParaRPr lang="zh-CN" altLang="en-US" sz="120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C3378C42-0218-421F-B909-1D28AE30886C}" type="slidenum">
              <a:rPr lang="zh-CN" altLang="en-US" sz="1200">
                <a:solidFill>
                  <a:srgbClr val="000000"/>
                </a:solidFill>
                <a:latin typeface="等线" pitchFamily="2" charset="-122"/>
                <a:ea typeface="等线" pitchFamily="2" charset="-122"/>
              </a:rPr>
              <a:pPr algn="r" eaLnBrk="1" hangingPunct="1"/>
              <a:t>19</a:t>
            </a:fld>
            <a:endParaRPr lang="zh-CN" altLang="en-US" sz="1200">
              <a:solidFill>
                <a:srgbClr val="000000"/>
              </a:solidFill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r>
              <a:rPr lang="zh-CN" altLang="en-US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更多作品请搜索</a:t>
            </a:r>
            <a:r>
              <a:rPr lang="en-US" altLang="zh-CN" b="1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:  http://dwz.cn/Wu2UP</a:t>
            </a:r>
            <a:endParaRPr lang="zh-CN" altLang="en-US" b="1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734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1A327B1-A171-43C4-B6C9-AD71BFB758B2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23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D831D1-70ED-4A81-A433-F708298FA631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A1FC58-D926-4E9E-A74A-DFD162CA43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8B7BC2-D54E-4DBC-A301-9ADA88BF1203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5775B-648A-4564-992F-7915174DCC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92C08F-43C5-4A47-A0EA-E1BE5104F555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818FAC-E548-4E48-8721-75391FD8A2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964624-F701-40DE-97DB-D21EE4287E1C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2C0C1-C22F-4635-A938-17BD1472A4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35E72C-F211-4A34-A471-9F8298F9D63F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1FDC4B-313E-468B-9756-EA67A66100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0A3A06-E62A-454A-B4A8-A579C6E792F1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FFF377-51BF-4ADD-92A3-C911569261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41DF3C-DCD6-4918-85A0-EA2CDBAF2D1F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9DFB03-E43E-464F-ABBF-E4F46F5B96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104E00-CB15-4D70-B176-4FFA2F5BE7B8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99F78-9C60-475E-889A-1F02513CA6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932CE0-1F82-4D63-B833-E1D5A9A92E76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25616E-EB25-47E4-AC30-1D55EB07081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8FE635-D05F-491E-B7FC-4132A2FBE019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C7A65-012A-4525-8BDF-FEEDA6C36A6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1BE5E5-5D7A-43BC-938A-C4FF4CB7D7D8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3A4924-2909-4DCB-AD96-48FCF2AA15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0A885E1B-CA7D-4C0E-B702-54BC35CE37FC}" type="datetimeFigureOut">
              <a:rPr lang="zh-CN" altLang="en-US"/>
              <a:pPr>
                <a:defRPr/>
              </a:pPr>
              <a:t>2018/6/12</a:t>
            </a:fld>
            <a:endParaRPr lang="zh-CN" altLang="en-US"/>
          </a:p>
        </p:txBody>
      </p:sp>
      <p:sp>
        <p:nvSpPr>
          <p:cNvPr id="205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18A3A3B5-DFBD-43E9-A495-F9A841732F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3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7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.em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624423">
            <a:off x="1412447" y="813786"/>
            <a:ext cx="9525311" cy="5658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文本框 6"/>
          <p:cNvSpPr txBox="1">
            <a:spLocks noChangeArrowheads="1"/>
          </p:cNvSpPr>
          <p:nvPr/>
        </p:nvSpPr>
        <p:spPr bwMode="auto">
          <a:xfrm>
            <a:off x="2517422" y="1703741"/>
            <a:ext cx="7428089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6600" dirty="0" err="1" smtClean="0">
                <a:solidFill>
                  <a:schemeClr val="bg1"/>
                </a:solidFill>
                <a:latin typeface="Impact" panose="020B0806030902050204" pitchFamily="34" charset="0"/>
              </a:rPr>
              <a:t>Flappy</a:t>
            </a:r>
            <a:r>
              <a:rPr lang="en-US" altLang="zh-CN" sz="6600" dirty="0" smtClean="0">
                <a:solidFill>
                  <a:schemeClr val="bg1"/>
                </a:solidFill>
                <a:latin typeface="Impact" panose="020B0806030902050204" pitchFamily="34" charset="0"/>
              </a:rPr>
              <a:t> Ninja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052" name="文本框 24"/>
          <p:cNvSpPr txBox="1">
            <a:spLocks noChangeArrowheads="1"/>
          </p:cNvSpPr>
          <p:nvPr/>
        </p:nvSpPr>
        <p:spPr bwMode="auto">
          <a:xfrm>
            <a:off x="4915430" y="3476802"/>
            <a:ext cx="214788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Group 4</a:t>
            </a:r>
          </a:p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李富鑫</a:t>
            </a:r>
            <a:endParaRPr lang="en-US" altLang="zh-CN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马子寅</a:t>
            </a:r>
            <a:endParaRPr lang="en-US" altLang="zh-CN" sz="2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吴佳婕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13"/>
          <p:cNvSpPr txBox="1">
            <a:spLocks noChangeArrowheads="1"/>
          </p:cNvSpPr>
          <p:nvPr/>
        </p:nvSpPr>
        <p:spPr bwMode="auto">
          <a:xfrm>
            <a:off x="2605793" y="4179357"/>
            <a:ext cx="7068784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项目进程</a:t>
            </a:r>
            <a:endParaRPr lang="en-US" altLang="zh-CN" sz="4800" b="1" dirty="0" smtClean="0">
              <a:solidFill>
                <a:srgbClr val="007F58"/>
              </a:solidFill>
              <a:latin typeface="微软雅黑" panose="020B0503020204020204" pitchFamily="34" charset="-122"/>
            </a:endParaRPr>
          </a:p>
          <a:p>
            <a:pPr algn="ctr" eaLnBrk="1" hangingPunct="1"/>
            <a:endParaRPr lang="en-US" altLang="zh-CN" sz="4800" b="1" dirty="0" smtClean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1267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11270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1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68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2382" y="2065868"/>
            <a:ext cx="8190386" cy="2279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3" name="稻壳儿小白白(http://dwz.cn/Wu2UP)"/>
          <p:cNvSpPr/>
          <p:nvPr/>
        </p:nvSpPr>
        <p:spPr bwMode="auto">
          <a:xfrm>
            <a:off x="7205663" y="1798638"/>
            <a:ext cx="428625" cy="412750"/>
          </a:xfrm>
          <a:custGeom>
            <a:avLst/>
            <a:gdLst>
              <a:gd name="T0" fmla="*/ 54722512 w 515"/>
              <a:gd name="T1" fmla="*/ 231497219 h 498"/>
              <a:gd name="T2" fmla="*/ 54722512 w 515"/>
              <a:gd name="T3" fmla="*/ 231497219 h 498"/>
              <a:gd name="T4" fmla="*/ 12468410 w 515"/>
              <a:gd name="T5" fmla="*/ 322859183 h 498"/>
              <a:gd name="T6" fmla="*/ 117065394 w 515"/>
              <a:gd name="T7" fmla="*/ 298129822 h 498"/>
              <a:gd name="T8" fmla="*/ 110830773 w 515"/>
              <a:gd name="T9" fmla="*/ 237679352 h 498"/>
              <a:gd name="T10" fmla="*/ 54722512 w 515"/>
              <a:gd name="T11" fmla="*/ 231497219 h 498"/>
              <a:gd name="T12" fmla="*/ 343575813 w 515"/>
              <a:gd name="T13" fmla="*/ 12365095 h 498"/>
              <a:gd name="T14" fmla="*/ 343575813 w 515"/>
              <a:gd name="T15" fmla="*/ 12365095 h 498"/>
              <a:gd name="T16" fmla="*/ 135075135 w 515"/>
              <a:gd name="T17" fmla="*/ 158681655 h 498"/>
              <a:gd name="T18" fmla="*/ 97669905 w 515"/>
              <a:gd name="T19" fmla="*/ 201271984 h 498"/>
              <a:gd name="T20" fmla="*/ 103903694 w 515"/>
              <a:gd name="T21" fmla="*/ 206767030 h 498"/>
              <a:gd name="T22" fmla="*/ 128840514 w 515"/>
              <a:gd name="T23" fmla="*/ 225314258 h 498"/>
              <a:gd name="T24" fmla="*/ 141308924 w 515"/>
              <a:gd name="T25" fmla="*/ 243175226 h 498"/>
              <a:gd name="T26" fmla="*/ 147543545 w 515"/>
              <a:gd name="T27" fmla="*/ 249357359 h 498"/>
              <a:gd name="T28" fmla="*/ 190490105 w 515"/>
              <a:gd name="T29" fmla="*/ 212949991 h 498"/>
              <a:gd name="T30" fmla="*/ 343575813 w 515"/>
              <a:gd name="T31" fmla="*/ 12365095 h 49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515" h="498">
                <a:moveTo>
                  <a:pt x="79" y="337"/>
                </a:moveTo>
                <a:lnTo>
                  <a:pt x="79" y="337"/>
                </a:lnTo>
                <a:cubicBezTo>
                  <a:pt x="44" y="372"/>
                  <a:pt x="71" y="416"/>
                  <a:pt x="18" y="470"/>
                </a:cubicBezTo>
                <a:cubicBezTo>
                  <a:pt x="0" y="497"/>
                  <a:pt x="116" y="487"/>
                  <a:pt x="169" y="434"/>
                </a:cubicBezTo>
                <a:cubicBezTo>
                  <a:pt x="195" y="407"/>
                  <a:pt x="186" y="372"/>
                  <a:pt x="160" y="346"/>
                </a:cubicBezTo>
                <a:cubicBezTo>
                  <a:pt x="132" y="319"/>
                  <a:pt x="97" y="319"/>
                  <a:pt x="79" y="337"/>
                </a:cubicBezTo>
                <a:close/>
                <a:moveTo>
                  <a:pt x="496" y="18"/>
                </a:moveTo>
                <a:lnTo>
                  <a:pt x="496" y="18"/>
                </a:lnTo>
                <a:cubicBezTo>
                  <a:pt x="479" y="0"/>
                  <a:pt x="257" y="168"/>
                  <a:pt x="195" y="231"/>
                </a:cubicBezTo>
                <a:cubicBezTo>
                  <a:pt x="169" y="266"/>
                  <a:pt x="160" y="284"/>
                  <a:pt x="141" y="293"/>
                </a:cubicBezTo>
                <a:cubicBezTo>
                  <a:pt x="141" y="301"/>
                  <a:pt x="150" y="301"/>
                  <a:pt x="150" y="301"/>
                </a:cubicBezTo>
                <a:cubicBezTo>
                  <a:pt x="160" y="310"/>
                  <a:pt x="169" y="310"/>
                  <a:pt x="186" y="328"/>
                </a:cubicBezTo>
                <a:cubicBezTo>
                  <a:pt x="195" y="337"/>
                  <a:pt x="204" y="346"/>
                  <a:pt x="204" y="354"/>
                </a:cubicBezTo>
                <a:cubicBezTo>
                  <a:pt x="204" y="363"/>
                  <a:pt x="213" y="363"/>
                  <a:pt x="213" y="363"/>
                </a:cubicBezTo>
                <a:cubicBezTo>
                  <a:pt x="230" y="354"/>
                  <a:pt x="248" y="337"/>
                  <a:pt x="275" y="310"/>
                </a:cubicBezTo>
                <a:cubicBezTo>
                  <a:pt x="336" y="248"/>
                  <a:pt x="514" y="35"/>
                  <a:pt x="496" y="1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5" name="稻壳儿小白白(http://dwz.cn/Wu2UP)"/>
          <p:cNvSpPr/>
          <p:nvPr/>
        </p:nvSpPr>
        <p:spPr bwMode="auto">
          <a:xfrm>
            <a:off x="4410075" y="1835150"/>
            <a:ext cx="277813" cy="339725"/>
          </a:xfrm>
          <a:custGeom>
            <a:avLst/>
            <a:gdLst>
              <a:gd name="T0" fmla="*/ 114170426 w 337"/>
              <a:gd name="T1" fmla="*/ 0 h 409"/>
              <a:gd name="T2" fmla="*/ 114170426 w 337"/>
              <a:gd name="T3" fmla="*/ 0 h 409"/>
              <a:gd name="T4" fmla="*/ 0 w 337"/>
              <a:gd name="T5" fmla="*/ 42776278 h 409"/>
              <a:gd name="T6" fmla="*/ 23785574 w 337"/>
              <a:gd name="T7" fmla="*/ 250446267 h 409"/>
              <a:gd name="T8" fmla="*/ 114170426 w 337"/>
              <a:gd name="T9" fmla="*/ 281493311 h 409"/>
              <a:gd name="T10" fmla="*/ 204556103 w 337"/>
              <a:gd name="T11" fmla="*/ 250446267 h 409"/>
              <a:gd name="T12" fmla="*/ 228341677 w 337"/>
              <a:gd name="T13" fmla="*/ 42776278 h 409"/>
              <a:gd name="T14" fmla="*/ 114170426 w 337"/>
              <a:gd name="T15" fmla="*/ 0 h 409"/>
              <a:gd name="T16" fmla="*/ 114170426 w 337"/>
              <a:gd name="T17" fmla="*/ 73823322 h 409"/>
              <a:gd name="T18" fmla="*/ 114170426 w 337"/>
              <a:gd name="T19" fmla="*/ 73823322 h 409"/>
              <a:gd name="T20" fmla="*/ 23785574 w 337"/>
              <a:gd name="T21" fmla="*/ 48985189 h 409"/>
              <a:gd name="T22" fmla="*/ 114170426 w 337"/>
              <a:gd name="T23" fmla="*/ 24837303 h 409"/>
              <a:gd name="T24" fmla="*/ 204556103 w 337"/>
              <a:gd name="T25" fmla="*/ 48985189 h 409"/>
              <a:gd name="T26" fmla="*/ 114170426 w 337"/>
              <a:gd name="T27" fmla="*/ 73823322 h 409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337" h="409">
                <a:moveTo>
                  <a:pt x="168" y="0"/>
                </a:moveTo>
                <a:lnTo>
                  <a:pt x="168" y="0"/>
                </a:lnTo>
                <a:cubicBezTo>
                  <a:pt x="62" y="0"/>
                  <a:pt x="0" y="36"/>
                  <a:pt x="0" y="62"/>
                </a:cubicBezTo>
                <a:cubicBezTo>
                  <a:pt x="35" y="363"/>
                  <a:pt x="35" y="363"/>
                  <a:pt x="35" y="363"/>
                </a:cubicBezTo>
                <a:cubicBezTo>
                  <a:pt x="35" y="372"/>
                  <a:pt x="88" y="408"/>
                  <a:pt x="168" y="408"/>
                </a:cubicBezTo>
                <a:cubicBezTo>
                  <a:pt x="248" y="408"/>
                  <a:pt x="301" y="372"/>
                  <a:pt x="301" y="363"/>
                </a:cubicBezTo>
                <a:cubicBezTo>
                  <a:pt x="336" y="62"/>
                  <a:pt x="336" y="62"/>
                  <a:pt x="336" y="62"/>
                </a:cubicBezTo>
                <a:cubicBezTo>
                  <a:pt x="336" y="36"/>
                  <a:pt x="274" y="0"/>
                  <a:pt x="168" y="0"/>
                </a:cubicBezTo>
                <a:close/>
                <a:moveTo>
                  <a:pt x="168" y="107"/>
                </a:moveTo>
                <a:lnTo>
                  <a:pt x="168" y="107"/>
                </a:lnTo>
                <a:cubicBezTo>
                  <a:pt x="88" y="107"/>
                  <a:pt x="35" y="80"/>
                  <a:pt x="35" y="71"/>
                </a:cubicBezTo>
                <a:cubicBezTo>
                  <a:pt x="35" y="62"/>
                  <a:pt x="88" y="36"/>
                  <a:pt x="168" y="36"/>
                </a:cubicBezTo>
                <a:cubicBezTo>
                  <a:pt x="248" y="36"/>
                  <a:pt x="301" y="62"/>
                  <a:pt x="301" y="71"/>
                </a:cubicBezTo>
                <a:cubicBezTo>
                  <a:pt x="301" y="80"/>
                  <a:pt x="248" y="107"/>
                  <a:pt x="168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20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04" name="文本框 47"/>
          <p:cNvSpPr txBox="1">
            <a:spLocks noChangeArrowheads="1"/>
          </p:cNvSpPr>
          <p:nvPr/>
        </p:nvSpPr>
        <p:spPr bwMode="auto">
          <a:xfrm>
            <a:off x="261938" y="177800"/>
            <a:ext cx="62706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2.1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91671" y="0"/>
            <a:ext cx="10144125" cy="719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230489" y="248355"/>
            <a:ext cx="2810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UML</a:t>
            </a:r>
            <a:r>
              <a:rPr lang="zh-CN" altLang="en-US" sz="2400" b="1" dirty="0" smtClean="0"/>
              <a:t>类图 </a:t>
            </a:r>
            <a:r>
              <a:rPr lang="en-US" altLang="zh-CN" sz="2400" b="1" dirty="0" smtClean="0"/>
              <a:t>(week 6)</a:t>
            </a:r>
            <a:endParaRPr lang="zh-CN" altLang="en-US" sz="24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12" name="图片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14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2.2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3" name="稻壳儿小白白(http://dwz.cn/Wu2UP)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97121" y="2215622"/>
            <a:ext cx="3095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稻壳儿小白白(http://dwz.cn/Wu2UP)"/>
          <p:cNvSpPr/>
          <p:nvPr/>
        </p:nvSpPr>
        <p:spPr bwMode="auto">
          <a:xfrm>
            <a:off x="1710972" y="4545189"/>
            <a:ext cx="509588" cy="484188"/>
          </a:xfrm>
          <a:custGeom>
            <a:avLst/>
            <a:gdLst>
              <a:gd name="T0" fmla="*/ 199626678 w 634"/>
              <a:gd name="T1" fmla="*/ 28275297 h 604"/>
              <a:gd name="T2" fmla="*/ 199626678 w 634"/>
              <a:gd name="T3" fmla="*/ 28275297 h 604"/>
              <a:gd name="T4" fmla="*/ 9044785 w 634"/>
              <a:gd name="T5" fmla="*/ 141376483 h 604"/>
              <a:gd name="T6" fmla="*/ 9044785 w 634"/>
              <a:gd name="T7" fmla="*/ 141376483 h 604"/>
              <a:gd name="T8" fmla="*/ 180245455 w 634"/>
              <a:gd name="T9" fmla="*/ 217205615 h 604"/>
              <a:gd name="T10" fmla="*/ 218361673 w 634"/>
              <a:gd name="T11" fmla="*/ 217205615 h 604"/>
              <a:gd name="T12" fmla="*/ 389562343 w 634"/>
              <a:gd name="T13" fmla="*/ 141376483 h 604"/>
              <a:gd name="T14" fmla="*/ 389562343 w 634"/>
              <a:gd name="T15" fmla="*/ 103461516 h 604"/>
              <a:gd name="T16" fmla="*/ 218361673 w 634"/>
              <a:gd name="T17" fmla="*/ 8996758 h 604"/>
              <a:gd name="T18" fmla="*/ 180245455 w 634"/>
              <a:gd name="T19" fmla="*/ 8996758 h 604"/>
              <a:gd name="T20" fmla="*/ 9044785 w 634"/>
              <a:gd name="T21" fmla="*/ 103461516 h 604"/>
              <a:gd name="T22" fmla="*/ 9044785 w 634"/>
              <a:gd name="T23" fmla="*/ 141376483 h 604"/>
              <a:gd name="T24" fmla="*/ 199626678 w 634"/>
              <a:gd name="T25" fmla="*/ 28275297 h 604"/>
              <a:gd name="T26" fmla="*/ 199626678 w 634"/>
              <a:gd name="T27" fmla="*/ 28275297 h 604"/>
              <a:gd name="T28" fmla="*/ 379872133 w 634"/>
              <a:gd name="T29" fmla="*/ 122740055 h 604"/>
              <a:gd name="T30" fmla="*/ 199626678 w 634"/>
              <a:gd name="T31" fmla="*/ 198569186 h 604"/>
              <a:gd name="T32" fmla="*/ 28426008 w 634"/>
              <a:gd name="T33" fmla="*/ 122740055 h 604"/>
              <a:gd name="T34" fmla="*/ 199626678 w 634"/>
              <a:gd name="T35" fmla="*/ 28275297 h 604"/>
              <a:gd name="T36" fmla="*/ 199626678 w 634"/>
              <a:gd name="T37" fmla="*/ 359224208 h 604"/>
              <a:gd name="T38" fmla="*/ 199626678 w 634"/>
              <a:gd name="T39" fmla="*/ 359224208 h 604"/>
              <a:gd name="T40" fmla="*/ 28426008 w 634"/>
              <a:gd name="T41" fmla="*/ 283395076 h 604"/>
              <a:gd name="T42" fmla="*/ 0 w 634"/>
              <a:gd name="T43" fmla="*/ 274398318 h 604"/>
              <a:gd name="T44" fmla="*/ 9044785 w 634"/>
              <a:gd name="T45" fmla="*/ 302673615 h 604"/>
              <a:gd name="T46" fmla="*/ 180245455 w 634"/>
              <a:gd name="T47" fmla="*/ 378502746 h 604"/>
              <a:gd name="T48" fmla="*/ 218361673 w 634"/>
              <a:gd name="T49" fmla="*/ 378502746 h 604"/>
              <a:gd name="T50" fmla="*/ 389562343 w 634"/>
              <a:gd name="T51" fmla="*/ 302673615 h 604"/>
              <a:gd name="T52" fmla="*/ 408943566 w 634"/>
              <a:gd name="T53" fmla="*/ 274398318 h 604"/>
              <a:gd name="T54" fmla="*/ 379872133 w 634"/>
              <a:gd name="T55" fmla="*/ 283395076 h 604"/>
              <a:gd name="T56" fmla="*/ 199626678 w 634"/>
              <a:gd name="T57" fmla="*/ 359224208 h 604"/>
              <a:gd name="T58" fmla="*/ 9044785 w 634"/>
              <a:gd name="T59" fmla="*/ 217205615 h 604"/>
              <a:gd name="T60" fmla="*/ 9044785 w 634"/>
              <a:gd name="T61" fmla="*/ 217205615 h 604"/>
              <a:gd name="T62" fmla="*/ 180245455 w 634"/>
              <a:gd name="T63" fmla="*/ 302673615 h 604"/>
              <a:gd name="T64" fmla="*/ 218361673 w 634"/>
              <a:gd name="T65" fmla="*/ 302673615 h 604"/>
              <a:gd name="T66" fmla="*/ 389562343 w 634"/>
              <a:gd name="T67" fmla="*/ 217205615 h 604"/>
              <a:gd name="T68" fmla="*/ 408943566 w 634"/>
              <a:gd name="T69" fmla="*/ 188930318 h 604"/>
              <a:gd name="T70" fmla="*/ 379872133 w 634"/>
              <a:gd name="T71" fmla="*/ 198569186 h 604"/>
              <a:gd name="T72" fmla="*/ 199626678 w 634"/>
              <a:gd name="T73" fmla="*/ 283395076 h 604"/>
              <a:gd name="T74" fmla="*/ 28426008 w 634"/>
              <a:gd name="T75" fmla="*/ 198569186 h 604"/>
              <a:gd name="T76" fmla="*/ 0 w 634"/>
              <a:gd name="T77" fmla="*/ 188930318 h 604"/>
              <a:gd name="T78" fmla="*/ 9044785 w 634"/>
              <a:gd name="T79" fmla="*/ 217205615 h 604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634" h="604">
                <a:moveTo>
                  <a:pt x="309" y="44"/>
                </a:moveTo>
                <a:lnTo>
                  <a:pt x="309" y="44"/>
                </a:lnTo>
                <a:close/>
                <a:moveTo>
                  <a:pt x="14" y="220"/>
                </a:moveTo>
                <a:lnTo>
                  <a:pt x="14" y="220"/>
                </a:lnTo>
                <a:cubicBezTo>
                  <a:pt x="279" y="338"/>
                  <a:pt x="279" y="338"/>
                  <a:pt x="279" y="338"/>
                </a:cubicBezTo>
                <a:cubicBezTo>
                  <a:pt x="309" y="353"/>
                  <a:pt x="324" y="353"/>
                  <a:pt x="338" y="338"/>
                </a:cubicBezTo>
                <a:cubicBezTo>
                  <a:pt x="603" y="220"/>
                  <a:pt x="603" y="220"/>
                  <a:pt x="603" y="220"/>
                </a:cubicBezTo>
                <a:cubicBezTo>
                  <a:pt x="633" y="206"/>
                  <a:pt x="633" y="176"/>
                  <a:pt x="603" y="161"/>
                </a:cubicBezTo>
                <a:cubicBezTo>
                  <a:pt x="338" y="14"/>
                  <a:pt x="338" y="14"/>
                  <a:pt x="338" y="14"/>
                </a:cubicBezTo>
                <a:cubicBezTo>
                  <a:pt x="324" y="0"/>
                  <a:pt x="309" y="14"/>
                  <a:pt x="279" y="14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0" y="176"/>
                  <a:pt x="0" y="206"/>
                  <a:pt x="14" y="220"/>
                </a:cubicBezTo>
                <a:close/>
                <a:moveTo>
                  <a:pt x="309" y="44"/>
                </a:moveTo>
                <a:lnTo>
                  <a:pt x="309" y="44"/>
                </a:lnTo>
                <a:cubicBezTo>
                  <a:pt x="588" y="191"/>
                  <a:pt x="588" y="191"/>
                  <a:pt x="588" y="191"/>
                </a:cubicBezTo>
                <a:cubicBezTo>
                  <a:pt x="309" y="309"/>
                  <a:pt x="309" y="309"/>
                  <a:pt x="309" y="309"/>
                </a:cubicBezTo>
                <a:cubicBezTo>
                  <a:pt x="44" y="191"/>
                  <a:pt x="44" y="191"/>
                  <a:pt x="44" y="191"/>
                </a:cubicBezTo>
                <a:lnTo>
                  <a:pt x="309" y="44"/>
                </a:lnTo>
                <a:close/>
                <a:moveTo>
                  <a:pt x="309" y="559"/>
                </a:moveTo>
                <a:lnTo>
                  <a:pt x="309" y="559"/>
                </a:lnTo>
                <a:cubicBezTo>
                  <a:pt x="44" y="441"/>
                  <a:pt x="44" y="441"/>
                  <a:pt x="44" y="441"/>
                </a:cubicBezTo>
                <a:cubicBezTo>
                  <a:pt x="44" y="441"/>
                  <a:pt x="14" y="427"/>
                  <a:pt x="0" y="427"/>
                </a:cubicBezTo>
                <a:cubicBezTo>
                  <a:pt x="0" y="441"/>
                  <a:pt x="0" y="456"/>
                  <a:pt x="14" y="471"/>
                </a:cubicBezTo>
                <a:cubicBezTo>
                  <a:pt x="279" y="589"/>
                  <a:pt x="279" y="589"/>
                  <a:pt x="279" y="589"/>
                </a:cubicBezTo>
                <a:cubicBezTo>
                  <a:pt x="309" y="603"/>
                  <a:pt x="324" y="603"/>
                  <a:pt x="338" y="589"/>
                </a:cubicBezTo>
                <a:cubicBezTo>
                  <a:pt x="603" y="471"/>
                  <a:pt x="603" y="471"/>
                  <a:pt x="603" y="471"/>
                </a:cubicBezTo>
                <a:cubicBezTo>
                  <a:pt x="618" y="471"/>
                  <a:pt x="633" y="441"/>
                  <a:pt x="633" y="427"/>
                </a:cubicBezTo>
                <a:cubicBezTo>
                  <a:pt x="618" y="427"/>
                  <a:pt x="588" y="441"/>
                  <a:pt x="588" y="441"/>
                </a:cubicBezTo>
                <a:lnTo>
                  <a:pt x="309" y="559"/>
                </a:lnTo>
                <a:close/>
                <a:moveTo>
                  <a:pt x="14" y="338"/>
                </a:moveTo>
                <a:lnTo>
                  <a:pt x="14" y="338"/>
                </a:lnTo>
                <a:cubicBezTo>
                  <a:pt x="279" y="471"/>
                  <a:pt x="279" y="471"/>
                  <a:pt x="279" y="471"/>
                </a:cubicBezTo>
                <a:cubicBezTo>
                  <a:pt x="309" y="471"/>
                  <a:pt x="324" y="471"/>
                  <a:pt x="338" y="471"/>
                </a:cubicBezTo>
                <a:cubicBezTo>
                  <a:pt x="603" y="338"/>
                  <a:pt x="603" y="338"/>
                  <a:pt x="603" y="338"/>
                </a:cubicBezTo>
                <a:cubicBezTo>
                  <a:pt x="618" y="338"/>
                  <a:pt x="633" y="309"/>
                  <a:pt x="633" y="294"/>
                </a:cubicBezTo>
                <a:cubicBezTo>
                  <a:pt x="618" y="309"/>
                  <a:pt x="588" y="309"/>
                  <a:pt x="588" y="309"/>
                </a:cubicBezTo>
                <a:cubicBezTo>
                  <a:pt x="309" y="441"/>
                  <a:pt x="309" y="441"/>
                  <a:pt x="309" y="441"/>
                </a:cubicBezTo>
                <a:cubicBezTo>
                  <a:pt x="44" y="309"/>
                  <a:pt x="44" y="309"/>
                  <a:pt x="44" y="309"/>
                </a:cubicBezTo>
                <a:cubicBezTo>
                  <a:pt x="44" y="309"/>
                  <a:pt x="14" y="309"/>
                  <a:pt x="0" y="294"/>
                </a:cubicBezTo>
                <a:cubicBezTo>
                  <a:pt x="0" y="309"/>
                  <a:pt x="0" y="338"/>
                  <a:pt x="14" y="3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wrap="none" lIns="121908" tIns="60955" rIns="121908" bIns="60955" anchor="ctr"/>
          <a:lstStyle/>
          <a:p>
            <a:endParaRPr lang="zh-CN" altLang="en-US"/>
          </a:p>
        </p:txBody>
      </p:sp>
      <p:pic>
        <p:nvPicPr>
          <p:cNvPr id="25" name="稻壳儿小白白(http://dwz.cn/Wu2UP)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9166" y="2302934"/>
            <a:ext cx="368300" cy="40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8"/>
          <p:cNvPicPr/>
          <p:nvPr/>
        </p:nvPicPr>
        <p:blipFill>
          <a:blip r:embed="rId6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663398" y="1335968"/>
            <a:ext cx="2105025" cy="348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/>
          <p:cNvPicPr/>
          <p:nvPr/>
        </p:nvPicPr>
        <p:blipFill>
          <a:blip r:embed="rId7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3018085" y="1300964"/>
            <a:ext cx="1798320" cy="351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/>
          <p:cNvPicPr/>
          <p:nvPr/>
        </p:nvPicPr>
        <p:blipFill>
          <a:blip r:embed="rId8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5165584" y="1106311"/>
            <a:ext cx="2014150" cy="3719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/>
          <p:nvPr/>
        </p:nvPicPr>
        <p:blipFill>
          <a:blip r:embed="rId9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7399444" y="1234018"/>
            <a:ext cx="2202180" cy="3608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/>
          <p:cNvPicPr/>
          <p:nvPr/>
        </p:nvPicPr>
        <p:blipFill>
          <a:blip r:embed="rId10">
            <a:extLst>
              <a:ext uri="{28A0092B-C50C-407E-A947-70E740481C1C}">
                <a14:useLocalDpi xmlns="" xmlns:wpc="http://schemas.microsoft.com/office/word/2010/wordprocessingCanvas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mc="http://schemas.openxmlformats.org/markup-compatibility/2006" xmlns:aink="http://schemas.microsoft.com/office/drawing/2016/ink" xmlns:am3d="http://schemas.microsoft.com/office/drawing/2017/model3d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cid="http://schemas.microsoft.com/office/word/2016/wordml/cid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xmlns:lc="http://schemas.openxmlformats.org/drawingml/2006/lockedCanvas" val="0"/>
              </a:ext>
            </a:extLst>
          </a:blip>
          <a:srcRect/>
          <a:stretch>
            <a:fillRect/>
          </a:stretch>
        </p:blipFill>
        <p:spPr bwMode="auto">
          <a:xfrm>
            <a:off x="9756422" y="1235428"/>
            <a:ext cx="19812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1230488" y="248355"/>
            <a:ext cx="3386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UI</a:t>
            </a:r>
            <a:r>
              <a:rPr lang="zh-CN" altLang="en-US" sz="2400" b="1" dirty="0" smtClean="0"/>
              <a:t>设计（</a:t>
            </a:r>
            <a:r>
              <a:rPr lang="en-US" altLang="zh-CN" sz="2400" b="1" dirty="0" smtClean="0"/>
              <a:t>week 8</a:t>
            </a:r>
            <a:r>
              <a:rPr lang="zh-CN" altLang="en-US" sz="2400" b="1" dirty="0" smtClean="0"/>
              <a:t>）</a:t>
            </a:r>
            <a:endParaRPr lang="zh-CN" altLang="en-US" sz="2400" b="1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5" name="稻壳儿小白白(http://dwz.cn/Wu2UP)"/>
          <p:cNvSpPr/>
          <p:nvPr/>
        </p:nvSpPr>
        <p:spPr bwMode="auto">
          <a:xfrm>
            <a:off x="5122863" y="4935538"/>
            <a:ext cx="414337" cy="414337"/>
          </a:xfrm>
          <a:custGeom>
            <a:avLst/>
            <a:gdLst>
              <a:gd name="T0" fmla="*/ 352357939 w 360"/>
              <a:gd name="T1" fmla="*/ 476875415 h 360"/>
              <a:gd name="T2" fmla="*/ 389448007 w 360"/>
              <a:gd name="T3" fmla="*/ 438460621 h 360"/>
              <a:gd name="T4" fmla="*/ 324539814 w 360"/>
              <a:gd name="T5" fmla="*/ 205321248 h 360"/>
              <a:gd name="T6" fmla="*/ 421240315 w 360"/>
              <a:gd name="T7" fmla="*/ 108621897 h 360"/>
              <a:gd name="T8" fmla="*/ 450382017 w 360"/>
              <a:gd name="T9" fmla="*/ 25168671 h 360"/>
              <a:gd name="T10" fmla="*/ 368253518 w 360"/>
              <a:gd name="T11" fmla="*/ 55635101 h 360"/>
              <a:gd name="T12" fmla="*/ 271554168 w 360"/>
              <a:gd name="T13" fmla="*/ 152335602 h 360"/>
              <a:gd name="T14" fmla="*/ 37090067 w 360"/>
              <a:gd name="T15" fmla="*/ 86102681 h 360"/>
              <a:gd name="T16" fmla="*/ 0 w 360"/>
              <a:gd name="T17" fmla="*/ 124517476 h 360"/>
              <a:gd name="T18" fmla="*/ 196049306 w 360"/>
              <a:gd name="T19" fmla="*/ 227840463 h 360"/>
              <a:gd name="T20" fmla="*/ 129816386 w 360"/>
              <a:gd name="T21" fmla="*/ 294073384 h 360"/>
              <a:gd name="T22" fmla="*/ 50337342 w 360"/>
              <a:gd name="T23" fmla="*/ 299372294 h 360"/>
              <a:gd name="T24" fmla="*/ 11921396 w 360"/>
              <a:gd name="T25" fmla="*/ 336462361 h 360"/>
              <a:gd name="T26" fmla="*/ 105972442 w 360"/>
              <a:gd name="T27" fmla="*/ 370902973 h 360"/>
              <a:gd name="T28" fmla="*/ 139088327 w 360"/>
              <a:gd name="T29" fmla="*/ 463629292 h 360"/>
              <a:gd name="T30" fmla="*/ 177503122 w 360"/>
              <a:gd name="T31" fmla="*/ 426538074 h 360"/>
              <a:gd name="T32" fmla="*/ 181477304 w 360"/>
              <a:gd name="T33" fmla="*/ 347059030 h 360"/>
              <a:gd name="T34" fmla="*/ 249034952 w 360"/>
              <a:gd name="T35" fmla="*/ 279502533 h 360"/>
              <a:gd name="T36" fmla="*/ 352357939 w 360"/>
              <a:gd name="T37" fmla="*/ 476875415 h 36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60" h="360">
                <a:moveTo>
                  <a:pt x="266" y="360"/>
                </a:moveTo>
                <a:cubicBezTo>
                  <a:pt x="294" y="331"/>
                  <a:pt x="294" y="331"/>
                  <a:pt x="294" y="331"/>
                </a:cubicBezTo>
                <a:cubicBezTo>
                  <a:pt x="245" y="155"/>
                  <a:pt x="245" y="155"/>
                  <a:pt x="245" y="155"/>
                </a:cubicBezTo>
                <a:cubicBezTo>
                  <a:pt x="318" y="82"/>
                  <a:pt x="318" y="82"/>
                  <a:pt x="318" y="82"/>
                </a:cubicBezTo>
                <a:cubicBezTo>
                  <a:pt x="318" y="82"/>
                  <a:pt x="360" y="39"/>
                  <a:pt x="340" y="19"/>
                </a:cubicBezTo>
                <a:cubicBezTo>
                  <a:pt x="320" y="0"/>
                  <a:pt x="278" y="42"/>
                  <a:pt x="278" y="42"/>
                </a:cubicBezTo>
                <a:cubicBezTo>
                  <a:pt x="205" y="115"/>
                  <a:pt x="205" y="115"/>
                  <a:pt x="205" y="115"/>
                </a:cubicBezTo>
                <a:cubicBezTo>
                  <a:pt x="28" y="65"/>
                  <a:pt x="28" y="65"/>
                  <a:pt x="28" y="65"/>
                </a:cubicBezTo>
                <a:cubicBezTo>
                  <a:pt x="0" y="94"/>
                  <a:pt x="0" y="94"/>
                  <a:pt x="0" y="94"/>
                </a:cubicBezTo>
                <a:cubicBezTo>
                  <a:pt x="148" y="172"/>
                  <a:pt x="148" y="172"/>
                  <a:pt x="148" y="17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9" y="254"/>
                  <a:pt x="9" y="254"/>
                  <a:pt x="9" y="254"/>
                </a:cubicBezTo>
                <a:cubicBezTo>
                  <a:pt x="80" y="280"/>
                  <a:pt x="80" y="280"/>
                  <a:pt x="80" y="280"/>
                </a:cubicBezTo>
                <a:cubicBezTo>
                  <a:pt x="105" y="350"/>
                  <a:pt x="105" y="350"/>
                  <a:pt x="105" y="350"/>
                </a:cubicBezTo>
                <a:cubicBezTo>
                  <a:pt x="134" y="322"/>
                  <a:pt x="134" y="322"/>
                  <a:pt x="134" y="32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88" y="211"/>
                  <a:pt x="188" y="211"/>
                  <a:pt x="188" y="211"/>
                </a:cubicBezTo>
                <a:lnTo>
                  <a:pt x="266" y="3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590" name="图片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2" name="文本框 89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2.3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72558" y="342485"/>
            <a:ext cx="3897665" cy="6105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66187" y="3127022"/>
            <a:ext cx="3080631" cy="340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563556" y="609600"/>
            <a:ext cx="345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Week10~week11</a:t>
            </a:r>
            <a:endParaRPr lang="zh-CN" altLang="en-US" sz="2400" b="1" dirty="0"/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5" name="稻壳儿小白白(http://dwz.cn/Wu2UP)"/>
          <p:cNvSpPr/>
          <p:nvPr/>
        </p:nvSpPr>
        <p:spPr bwMode="auto">
          <a:xfrm>
            <a:off x="5122863" y="4935538"/>
            <a:ext cx="414337" cy="414337"/>
          </a:xfrm>
          <a:custGeom>
            <a:avLst/>
            <a:gdLst>
              <a:gd name="T0" fmla="*/ 352357939 w 360"/>
              <a:gd name="T1" fmla="*/ 476875415 h 360"/>
              <a:gd name="T2" fmla="*/ 389448007 w 360"/>
              <a:gd name="T3" fmla="*/ 438460621 h 360"/>
              <a:gd name="T4" fmla="*/ 324539814 w 360"/>
              <a:gd name="T5" fmla="*/ 205321248 h 360"/>
              <a:gd name="T6" fmla="*/ 421240315 w 360"/>
              <a:gd name="T7" fmla="*/ 108621897 h 360"/>
              <a:gd name="T8" fmla="*/ 450382017 w 360"/>
              <a:gd name="T9" fmla="*/ 25168671 h 360"/>
              <a:gd name="T10" fmla="*/ 368253518 w 360"/>
              <a:gd name="T11" fmla="*/ 55635101 h 360"/>
              <a:gd name="T12" fmla="*/ 271554168 w 360"/>
              <a:gd name="T13" fmla="*/ 152335602 h 360"/>
              <a:gd name="T14" fmla="*/ 37090067 w 360"/>
              <a:gd name="T15" fmla="*/ 86102681 h 360"/>
              <a:gd name="T16" fmla="*/ 0 w 360"/>
              <a:gd name="T17" fmla="*/ 124517476 h 360"/>
              <a:gd name="T18" fmla="*/ 196049306 w 360"/>
              <a:gd name="T19" fmla="*/ 227840463 h 360"/>
              <a:gd name="T20" fmla="*/ 129816386 w 360"/>
              <a:gd name="T21" fmla="*/ 294073384 h 360"/>
              <a:gd name="T22" fmla="*/ 50337342 w 360"/>
              <a:gd name="T23" fmla="*/ 299372294 h 360"/>
              <a:gd name="T24" fmla="*/ 11921396 w 360"/>
              <a:gd name="T25" fmla="*/ 336462361 h 360"/>
              <a:gd name="T26" fmla="*/ 105972442 w 360"/>
              <a:gd name="T27" fmla="*/ 370902973 h 360"/>
              <a:gd name="T28" fmla="*/ 139088327 w 360"/>
              <a:gd name="T29" fmla="*/ 463629292 h 360"/>
              <a:gd name="T30" fmla="*/ 177503122 w 360"/>
              <a:gd name="T31" fmla="*/ 426538074 h 360"/>
              <a:gd name="T32" fmla="*/ 181477304 w 360"/>
              <a:gd name="T33" fmla="*/ 347059030 h 360"/>
              <a:gd name="T34" fmla="*/ 249034952 w 360"/>
              <a:gd name="T35" fmla="*/ 279502533 h 360"/>
              <a:gd name="T36" fmla="*/ 352357939 w 360"/>
              <a:gd name="T37" fmla="*/ 476875415 h 36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60" h="360">
                <a:moveTo>
                  <a:pt x="266" y="360"/>
                </a:moveTo>
                <a:cubicBezTo>
                  <a:pt x="294" y="331"/>
                  <a:pt x="294" y="331"/>
                  <a:pt x="294" y="331"/>
                </a:cubicBezTo>
                <a:cubicBezTo>
                  <a:pt x="245" y="155"/>
                  <a:pt x="245" y="155"/>
                  <a:pt x="245" y="155"/>
                </a:cubicBezTo>
                <a:cubicBezTo>
                  <a:pt x="318" y="82"/>
                  <a:pt x="318" y="82"/>
                  <a:pt x="318" y="82"/>
                </a:cubicBezTo>
                <a:cubicBezTo>
                  <a:pt x="318" y="82"/>
                  <a:pt x="360" y="39"/>
                  <a:pt x="340" y="19"/>
                </a:cubicBezTo>
                <a:cubicBezTo>
                  <a:pt x="320" y="0"/>
                  <a:pt x="278" y="42"/>
                  <a:pt x="278" y="42"/>
                </a:cubicBezTo>
                <a:cubicBezTo>
                  <a:pt x="205" y="115"/>
                  <a:pt x="205" y="115"/>
                  <a:pt x="205" y="115"/>
                </a:cubicBezTo>
                <a:cubicBezTo>
                  <a:pt x="28" y="65"/>
                  <a:pt x="28" y="65"/>
                  <a:pt x="28" y="65"/>
                </a:cubicBezTo>
                <a:cubicBezTo>
                  <a:pt x="0" y="94"/>
                  <a:pt x="0" y="94"/>
                  <a:pt x="0" y="94"/>
                </a:cubicBezTo>
                <a:cubicBezTo>
                  <a:pt x="148" y="172"/>
                  <a:pt x="148" y="172"/>
                  <a:pt x="148" y="17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9" y="254"/>
                  <a:pt x="9" y="254"/>
                  <a:pt x="9" y="254"/>
                </a:cubicBezTo>
                <a:cubicBezTo>
                  <a:pt x="80" y="280"/>
                  <a:pt x="80" y="280"/>
                  <a:pt x="80" y="280"/>
                </a:cubicBezTo>
                <a:cubicBezTo>
                  <a:pt x="105" y="350"/>
                  <a:pt x="105" y="350"/>
                  <a:pt x="105" y="350"/>
                </a:cubicBezTo>
                <a:cubicBezTo>
                  <a:pt x="134" y="322"/>
                  <a:pt x="134" y="322"/>
                  <a:pt x="134" y="32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88" y="211"/>
                  <a:pt x="188" y="211"/>
                  <a:pt x="188" y="211"/>
                </a:cubicBezTo>
                <a:lnTo>
                  <a:pt x="266" y="3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590" name="图片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2" name="文本框 89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2.4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2756" y="203200"/>
            <a:ext cx="42446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Using design pattern</a:t>
            </a:r>
            <a:endParaRPr lang="zh-CN" altLang="en-US" sz="32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63788" y="1524000"/>
            <a:ext cx="7734642" cy="3785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5" name="稻壳儿小白白(http://dwz.cn/Wu2UP)"/>
          <p:cNvSpPr/>
          <p:nvPr/>
        </p:nvSpPr>
        <p:spPr bwMode="auto">
          <a:xfrm>
            <a:off x="5122863" y="4935538"/>
            <a:ext cx="414337" cy="414337"/>
          </a:xfrm>
          <a:custGeom>
            <a:avLst/>
            <a:gdLst>
              <a:gd name="T0" fmla="*/ 352357939 w 360"/>
              <a:gd name="T1" fmla="*/ 476875415 h 360"/>
              <a:gd name="T2" fmla="*/ 389448007 w 360"/>
              <a:gd name="T3" fmla="*/ 438460621 h 360"/>
              <a:gd name="T4" fmla="*/ 324539814 w 360"/>
              <a:gd name="T5" fmla="*/ 205321248 h 360"/>
              <a:gd name="T6" fmla="*/ 421240315 w 360"/>
              <a:gd name="T7" fmla="*/ 108621897 h 360"/>
              <a:gd name="T8" fmla="*/ 450382017 w 360"/>
              <a:gd name="T9" fmla="*/ 25168671 h 360"/>
              <a:gd name="T10" fmla="*/ 368253518 w 360"/>
              <a:gd name="T11" fmla="*/ 55635101 h 360"/>
              <a:gd name="T12" fmla="*/ 271554168 w 360"/>
              <a:gd name="T13" fmla="*/ 152335602 h 360"/>
              <a:gd name="T14" fmla="*/ 37090067 w 360"/>
              <a:gd name="T15" fmla="*/ 86102681 h 360"/>
              <a:gd name="T16" fmla="*/ 0 w 360"/>
              <a:gd name="T17" fmla="*/ 124517476 h 360"/>
              <a:gd name="T18" fmla="*/ 196049306 w 360"/>
              <a:gd name="T19" fmla="*/ 227840463 h 360"/>
              <a:gd name="T20" fmla="*/ 129816386 w 360"/>
              <a:gd name="T21" fmla="*/ 294073384 h 360"/>
              <a:gd name="T22" fmla="*/ 50337342 w 360"/>
              <a:gd name="T23" fmla="*/ 299372294 h 360"/>
              <a:gd name="T24" fmla="*/ 11921396 w 360"/>
              <a:gd name="T25" fmla="*/ 336462361 h 360"/>
              <a:gd name="T26" fmla="*/ 105972442 w 360"/>
              <a:gd name="T27" fmla="*/ 370902973 h 360"/>
              <a:gd name="T28" fmla="*/ 139088327 w 360"/>
              <a:gd name="T29" fmla="*/ 463629292 h 360"/>
              <a:gd name="T30" fmla="*/ 177503122 w 360"/>
              <a:gd name="T31" fmla="*/ 426538074 h 360"/>
              <a:gd name="T32" fmla="*/ 181477304 w 360"/>
              <a:gd name="T33" fmla="*/ 347059030 h 360"/>
              <a:gd name="T34" fmla="*/ 249034952 w 360"/>
              <a:gd name="T35" fmla="*/ 279502533 h 360"/>
              <a:gd name="T36" fmla="*/ 352357939 w 360"/>
              <a:gd name="T37" fmla="*/ 476875415 h 36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60" h="360">
                <a:moveTo>
                  <a:pt x="266" y="360"/>
                </a:moveTo>
                <a:cubicBezTo>
                  <a:pt x="294" y="331"/>
                  <a:pt x="294" y="331"/>
                  <a:pt x="294" y="331"/>
                </a:cubicBezTo>
                <a:cubicBezTo>
                  <a:pt x="245" y="155"/>
                  <a:pt x="245" y="155"/>
                  <a:pt x="245" y="155"/>
                </a:cubicBezTo>
                <a:cubicBezTo>
                  <a:pt x="318" y="82"/>
                  <a:pt x="318" y="82"/>
                  <a:pt x="318" y="82"/>
                </a:cubicBezTo>
                <a:cubicBezTo>
                  <a:pt x="318" y="82"/>
                  <a:pt x="360" y="39"/>
                  <a:pt x="340" y="19"/>
                </a:cubicBezTo>
                <a:cubicBezTo>
                  <a:pt x="320" y="0"/>
                  <a:pt x="278" y="42"/>
                  <a:pt x="278" y="42"/>
                </a:cubicBezTo>
                <a:cubicBezTo>
                  <a:pt x="205" y="115"/>
                  <a:pt x="205" y="115"/>
                  <a:pt x="205" y="115"/>
                </a:cubicBezTo>
                <a:cubicBezTo>
                  <a:pt x="28" y="65"/>
                  <a:pt x="28" y="65"/>
                  <a:pt x="28" y="65"/>
                </a:cubicBezTo>
                <a:cubicBezTo>
                  <a:pt x="0" y="94"/>
                  <a:pt x="0" y="94"/>
                  <a:pt x="0" y="94"/>
                </a:cubicBezTo>
                <a:cubicBezTo>
                  <a:pt x="148" y="172"/>
                  <a:pt x="148" y="172"/>
                  <a:pt x="148" y="172"/>
                </a:cubicBezTo>
                <a:cubicBezTo>
                  <a:pt x="98" y="222"/>
                  <a:pt x="98" y="222"/>
                  <a:pt x="98" y="222"/>
                </a:cubicBezTo>
                <a:cubicBezTo>
                  <a:pt x="38" y="226"/>
                  <a:pt x="38" y="226"/>
                  <a:pt x="38" y="226"/>
                </a:cubicBezTo>
                <a:cubicBezTo>
                  <a:pt x="9" y="254"/>
                  <a:pt x="9" y="254"/>
                  <a:pt x="9" y="254"/>
                </a:cubicBezTo>
                <a:cubicBezTo>
                  <a:pt x="80" y="280"/>
                  <a:pt x="80" y="280"/>
                  <a:pt x="80" y="280"/>
                </a:cubicBezTo>
                <a:cubicBezTo>
                  <a:pt x="105" y="350"/>
                  <a:pt x="105" y="350"/>
                  <a:pt x="105" y="350"/>
                </a:cubicBezTo>
                <a:cubicBezTo>
                  <a:pt x="134" y="322"/>
                  <a:pt x="134" y="322"/>
                  <a:pt x="134" y="322"/>
                </a:cubicBezTo>
                <a:cubicBezTo>
                  <a:pt x="137" y="262"/>
                  <a:pt x="137" y="262"/>
                  <a:pt x="137" y="262"/>
                </a:cubicBezTo>
                <a:cubicBezTo>
                  <a:pt x="188" y="211"/>
                  <a:pt x="188" y="211"/>
                  <a:pt x="188" y="211"/>
                </a:cubicBezTo>
                <a:lnTo>
                  <a:pt x="266" y="3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3590" name="图片 7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92" name="文本框 89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2.5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62756" y="203200"/>
            <a:ext cx="50912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代码优化，主函数的完成</a:t>
            </a:r>
            <a:endParaRPr lang="zh-CN" altLang="en-US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539" y="936978"/>
            <a:ext cx="4095664" cy="5644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27073" y="1241602"/>
            <a:ext cx="3991328" cy="4956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466940" y="1151465"/>
            <a:ext cx="4307372" cy="510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299199" y="214488"/>
            <a:ext cx="24722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Week12~week13</a:t>
            </a:r>
            <a:endParaRPr lang="zh-CN" altLang="en-US" sz="2000" b="1" dirty="0"/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5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97" name="文本框 37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2.6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6666" y="1162756"/>
            <a:ext cx="2449690" cy="4344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65689" y="1196624"/>
            <a:ext cx="2449687" cy="4605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62132" y="1185334"/>
            <a:ext cx="2528712" cy="445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764410" y="1184097"/>
            <a:ext cx="2468034" cy="438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162755" y="203200"/>
            <a:ext cx="90085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界面优化，初步运行调试  （</a:t>
            </a:r>
            <a:r>
              <a:rPr lang="en-US" altLang="zh-CN" sz="3200" b="1" dirty="0" smtClean="0"/>
              <a:t>week14</a:t>
            </a:r>
            <a:r>
              <a:rPr lang="zh-CN" altLang="en-US" sz="3200" b="1" dirty="0" smtClean="0"/>
              <a:t>）</a:t>
            </a:r>
            <a:endParaRPr lang="zh-CN" altLang="en-US" sz="3200" b="1" dirty="0"/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文本框 13"/>
          <p:cNvSpPr txBox="1">
            <a:spLocks noChangeArrowheads="1"/>
          </p:cNvSpPr>
          <p:nvPr/>
        </p:nvSpPr>
        <p:spPr bwMode="auto">
          <a:xfrm>
            <a:off x="2291560" y="4178430"/>
            <a:ext cx="777812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运行展示</a:t>
            </a:r>
            <a:endParaRPr lang="zh-CN" altLang="en-US" sz="48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2531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22534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5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532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6988" y="1207912"/>
            <a:ext cx="242983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08589" y="1184099"/>
            <a:ext cx="242983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50188" y="1195387"/>
            <a:ext cx="242983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59522" y="1206675"/>
            <a:ext cx="242983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1235075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9" name="文本框 20"/>
          <p:cNvSpPr txBox="1">
            <a:spLocks noChangeArrowheads="1"/>
          </p:cNvSpPr>
          <p:nvPr/>
        </p:nvSpPr>
        <p:spPr bwMode="auto">
          <a:xfrm>
            <a:off x="7751409" y="1360841"/>
            <a:ext cx="404547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项目介绍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00" name="文本框 21"/>
          <p:cNvSpPr txBox="1">
            <a:spLocks noChangeArrowheads="1"/>
          </p:cNvSpPr>
          <p:nvPr/>
        </p:nvSpPr>
        <p:spPr bwMode="auto">
          <a:xfrm>
            <a:off x="6819900" y="1247775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4101" name="图片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2146300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3" name="文本框 26"/>
          <p:cNvSpPr txBox="1">
            <a:spLocks noChangeArrowheads="1"/>
          </p:cNvSpPr>
          <p:nvPr/>
        </p:nvSpPr>
        <p:spPr bwMode="auto">
          <a:xfrm>
            <a:off x="6819900" y="2159000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4104" name="图片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3033713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5" name="文本框 28"/>
          <p:cNvSpPr txBox="1">
            <a:spLocks noChangeArrowheads="1"/>
          </p:cNvSpPr>
          <p:nvPr/>
        </p:nvSpPr>
        <p:spPr bwMode="auto">
          <a:xfrm>
            <a:off x="7773988" y="3148189"/>
            <a:ext cx="39664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结果展示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06" name="文本框 29"/>
          <p:cNvSpPr txBox="1">
            <a:spLocks noChangeArrowheads="1"/>
          </p:cNvSpPr>
          <p:nvPr/>
        </p:nvSpPr>
        <p:spPr bwMode="auto">
          <a:xfrm>
            <a:off x="6819900" y="3046413"/>
            <a:ext cx="596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4107" name="图片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19900" y="3946525"/>
            <a:ext cx="72548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8" name="文本框 31"/>
          <p:cNvSpPr txBox="1">
            <a:spLocks noChangeArrowheads="1"/>
          </p:cNvSpPr>
          <p:nvPr/>
        </p:nvSpPr>
        <p:spPr bwMode="auto">
          <a:xfrm>
            <a:off x="7796566" y="4059414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感想与思考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sp>
        <p:nvSpPr>
          <p:cNvPr id="4109" name="文本框 33"/>
          <p:cNvSpPr txBox="1">
            <a:spLocks noChangeArrowheads="1"/>
          </p:cNvSpPr>
          <p:nvPr/>
        </p:nvSpPr>
        <p:spPr bwMode="auto">
          <a:xfrm>
            <a:off x="6819900" y="3959225"/>
            <a:ext cx="5969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4113" name="图片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624423">
            <a:off x="423863" y="1516063"/>
            <a:ext cx="5759450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14" name="文本框 32"/>
          <p:cNvSpPr txBox="1">
            <a:spLocks noChangeArrowheads="1"/>
          </p:cNvSpPr>
          <p:nvPr/>
        </p:nvSpPr>
        <p:spPr bwMode="auto">
          <a:xfrm>
            <a:off x="1194506" y="2266245"/>
            <a:ext cx="4445000" cy="1661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5400" dirty="0" err="1" smtClean="0">
                <a:solidFill>
                  <a:schemeClr val="bg1"/>
                </a:solidFill>
                <a:latin typeface="Impact" panose="020B0806030902050204" pitchFamily="34" charset="0"/>
              </a:rPr>
              <a:t>Flappy</a:t>
            </a:r>
            <a:endParaRPr lang="en-US" altLang="zh-CN" sz="5400" dirty="0" smtClean="0">
              <a:solidFill>
                <a:schemeClr val="bg1"/>
              </a:solidFill>
              <a:latin typeface="Impact" panose="020B0806030902050204" pitchFamily="34" charset="0"/>
            </a:endParaRPr>
          </a:p>
          <a:p>
            <a:pPr algn="ctr" eaLnBrk="1" hangingPunct="1"/>
            <a:r>
              <a:rPr lang="en-US" altLang="zh-CN" sz="5400" dirty="0" smtClean="0">
                <a:solidFill>
                  <a:schemeClr val="bg1"/>
                </a:solidFill>
                <a:latin typeface="Impact" panose="020B0806030902050204" pitchFamily="34" charset="0"/>
              </a:rPr>
              <a:t>Ninja</a:t>
            </a:r>
            <a:endParaRPr lang="zh-CN" altLang="en-US" sz="5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28"/>
          <p:cNvSpPr txBox="1">
            <a:spLocks noChangeArrowheads="1"/>
          </p:cNvSpPr>
          <p:nvPr/>
        </p:nvSpPr>
        <p:spPr bwMode="auto">
          <a:xfrm>
            <a:off x="7768343" y="2262012"/>
            <a:ext cx="342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项目进程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20" name="图片 3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6802966" y="4855280"/>
            <a:ext cx="72548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33"/>
          <p:cNvSpPr txBox="1">
            <a:spLocks noChangeArrowheads="1"/>
          </p:cNvSpPr>
          <p:nvPr/>
        </p:nvSpPr>
        <p:spPr bwMode="auto">
          <a:xfrm>
            <a:off x="6836833" y="4867980"/>
            <a:ext cx="5969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 smtClean="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" name="文本框 31"/>
          <p:cNvSpPr txBox="1">
            <a:spLocks noChangeArrowheads="1"/>
          </p:cNvSpPr>
          <p:nvPr/>
        </p:nvSpPr>
        <p:spPr bwMode="auto">
          <a:xfrm>
            <a:off x="7779633" y="4945591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后续计划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文本框 13"/>
          <p:cNvSpPr txBox="1">
            <a:spLocks noChangeArrowheads="1"/>
          </p:cNvSpPr>
          <p:nvPr/>
        </p:nvSpPr>
        <p:spPr bwMode="auto">
          <a:xfrm>
            <a:off x="2941986" y="4103274"/>
            <a:ext cx="6064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感想与收获</a:t>
            </a:r>
            <a:endParaRPr lang="zh-CN" altLang="en-US" sz="48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6387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16390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91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388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1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收获与心得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dirty="0" smtClean="0"/>
              <a:t>1. </a:t>
            </a:r>
            <a:r>
              <a:rPr lang="zh-CN" altLang="en-US" sz="3600" dirty="0" smtClean="0"/>
              <a:t>了解了游戏开发的基本流程</a:t>
            </a:r>
            <a:endParaRPr lang="en-US" altLang="zh-CN" sz="3600" dirty="0" smtClean="0"/>
          </a:p>
          <a:p>
            <a:r>
              <a:rPr lang="en-US" altLang="zh-CN" sz="3600" dirty="0" smtClean="0"/>
              <a:t>2. </a:t>
            </a:r>
            <a:r>
              <a:rPr lang="zh-CN" altLang="en-US" sz="3600" dirty="0" smtClean="0"/>
              <a:t>学习并掌握如何运用</a:t>
            </a:r>
            <a:r>
              <a:rPr lang="en-US" altLang="zh-CN" sz="3600" dirty="0" smtClean="0"/>
              <a:t>Android studio</a:t>
            </a:r>
            <a:r>
              <a:rPr lang="zh-CN" altLang="en-US" sz="3600" dirty="0" smtClean="0"/>
              <a:t>进行软件开发</a:t>
            </a:r>
            <a:endParaRPr lang="en-US" altLang="zh-CN" sz="3600" dirty="0" smtClean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13"/>
          <p:cNvSpPr txBox="1">
            <a:spLocks noChangeArrowheads="1"/>
          </p:cNvSpPr>
          <p:nvPr/>
        </p:nvSpPr>
        <p:spPr bwMode="auto">
          <a:xfrm>
            <a:off x="2954512" y="4103274"/>
            <a:ext cx="6064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后续计划</a:t>
            </a:r>
            <a:endParaRPr lang="zh-CN" altLang="en-US" sz="48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7651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27654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5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52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7" name="稻壳儿小白白(http://dwz.cn/Wu2UP)"/>
          <p:cNvSpPr>
            <a:spLocks noEditPoints="1"/>
          </p:cNvSpPr>
          <p:nvPr/>
        </p:nvSpPr>
        <p:spPr bwMode="auto">
          <a:xfrm>
            <a:off x="6097588" y="2884488"/>
            <a:ext cx="528637" cy="527050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89" name="稻壳儿小白白(http://dwz.cn/Wu2UP)"/>
          <p:cNvSpPr>
            <a:spLocks noEditPoints="1"/>
          </p:cNvSpPr>
          <p:nvPr/>
        </p:nvSpPr>
        <p:spPr bwMode="auto">
          <a:xfrm>
            <a:off x="6132513" y="5591175"/>
            <a:ext cx="458787" cy="417513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28700" name="图片 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632" t="9293" r="6709" b="5219"/>
          <a:stretch>
            <a:fillRect/>
          </a:stretch>
        </p:blipFill>
        <p:spPr bwMode="auto">
          <a:xfrm>
            <a:off x="261938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2" name="文本框 48"/>
          <p:cNvSpPr txBox="1">
            <a:spLocks noChangeArrowheads="1"/>
          </p:cNvSpPr>
          <p:nvPr/>
        </p:nvSpPr>
        <p:spPr bwMode="auto">
          <a:xfrm>
            <a:off x="261938" y="177800"/>
            <a:ext cx="62706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02934" y="1625599"/>
            <a:ext cx="81731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/>
              <a:t>游戏的优化</a:t>
            </a:r>
            <a:endParaRPr lang="en-US" altLang="zh-CN" sz="3600" b="1" dirty="0" smtClean="0"/>
          </a:p>
          <a:p>
            <a:r>
              <a:rPr lang="en-US" altLang="zh-CN" sz="3600" b="1" dirty="0" smtClean="0"/>
              <a:t>1.</a:t>
            </a:r>
            <a:r>
              <a:rPr lang="zh-CN" altLang="en-US" sz="3600" b="1" dirty="0" smtClean="0"/>
              <a:t>减少小</a:t>
            </a:r>
            <a:r>
              <a:rPr lang="en-US" altLang="zh-CN" sz="3600" b="1" dirty="0" smtClean="0"/>
              <a:t>bug</a:t>
            </a:r>
          </a:p>
          <a:p>
            <a:r>
              <a:rPr lang="en-US" altLang="zh-CN" sz="3600" b="1" dirty="0" smtClean="0"/>
              <a:t>2.</a:t>
            </a:r>
            <a:r>
              <a:rPr lang="zh-CN" altLang="en-US" sz="3600" b="1" dirty="0" smtClean="0"/>
              <a:t>界面的优化</a:t>
            </a:r>
            <a:endParaRPr lang="en-US" altLang="zh-CN" sz="3600" b="1" dirty="0" smtClean="0"/>
          </a:p>
          <a:p>
            <a:r>
              <a:rPr lang="en-US" altLang="zh-CN" sz="3600" b="1" dirty="0" smtClean="0"/>
              <a:t>3.</a:t>
            </a:r>
            <a:r>
              <a:rPr lang="zh-CN" altLang="en-US" sz="3600" b="1" dirty="0" smtClean="0"/>
              <a:t>添加元素：里程碑成就、金币</a:t>
            </a:r>
            <a:endParaRPr lang="en-US" altLang="zh-CN" sz="3600" b="1" dirty="0" smtClean="0"/>
          </a:p>
          <a:p>
            <a:endParaRPr lang="en-US" altLang="zh-CN" sz="3600" b="1" dirty="0" smtClean="0"/>
          </a:p>
        </p:txBody>
      </p:sp>
    </p:spTree>
  </p:cSld>
  <p:clrMapOvr>
    <a:masterClrMapping/>
  </p:clrMapOvr>
  <p:transition spd="slow" advClick="0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 rot="-624423">
            <a:off x="1617663" y="688975"/>
            <a:ext cx="8763000" cy="520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1" name="文本框 6"/>
          <p:cNvSpPr txBox="1">
            <a:spLocks noChangeArrowheads="1"/>
          </p:cNvSpPr>
          <p:nvPr/>
        </p:nvSpPr>
        <p:spPr bwMode="auto">
          <a:xfrm>
            <a:off x="2759075" y="2014538"/>
            <a:ext cx="6748463" cy="255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THANKS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13"/>
          <p:cNvSpPr txBox="1">
            <a:spLocks noChangeArrowheads="1"/>
          </p:cNvSpPr>
          <p:nvPr/>
        </p:nvSpPr>
        <p:spPr bwMode="auto">
          <a:xfrm>
            <a:off x="2729972" y="4122914"/>
            <a:ext cx="673011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36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项目介绍</a:t>
            </a:r>
            <a:endParaRPr lang="en-US" altLang="zh-CN" sz="3600" b="1" dirty="0" smtClean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123" name="组合 4"/>
          <p:cNvGrpSpPr>
            <a:grpSpLocks noChangeAspect="1"/>
          </p:cNvGrpSpPr>
          <p:nvPr/>
        </p:nvGrpSpPr>
        <p:grpSpPr bwMode="auto">
          <a:xfrm>
            <a:off x="4357688" y="1117600"/>
            <a:ext cx="3155950" cy="2946400"/>
            <a:chOff x="0" y="0"/>
            <a:chExt cx="6822015" cy="6383223"/>
          </a:xfrm>
        </p:grpSpPr>
        <p:pic>
          <p:nvPicPr>
            <p:cNvPr id="5126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7" name="图片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124" name="文本框 2"/>
          <p:cNvSpPr txBox="1">
            <a:spLocks noChangeArrowheads="1"/>
          </p:cNvSpPr>
          <p:nvPr/>
        </p:nvSpPr>
        <p:spPr bwMode="auto">
          <a:xfrm>
            <a:off x="5130800" y="1338263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6711" y="293511"/>
            <a:ext cx="7089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灵感来源：</a:t>
            </a:r>
            <a:r>
              <a:rPr lang="en-US" altLang="zh-CN" sz="2800" b="1" dirty="0" err="1" smtClean="0"/>
              <a:t>flappy</a:t>
            </a:r>
            <a:r>
              <a:rPr lang="en-US" altLang="zh-CN" sz="2800" b="1" dirty="0" smtClean="0"/>
              <a:t> bird &amp; fruit ninja</a:t>
            </a:r>
            <a:endParaRPr lang="zh-CN" altLang="en-US" sz="2800" b="1" dirty="0"/>
          </a:p>
        </p:txBody>
      </p:sp>
      <p:pic>
        <p:nvPicPr>
          <p:cNvPr id="1026" name="Picture 2" descr="http://photocdn.sohu.com/20150919/mp32541857_1442661583854_2.jpe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80444"/>
            <a:ext cx="6849983" cy="3055586"/>
          </a:xfrm>
          <a:prstGeom prst="rect">
            <a:avLst/>
          </a:prstGeom>
          <a:noFill/>
        </p:spPr>
      </p:pic>
      <p:pic>
        <p:nvPicPr>
          <p:cNvPr id="1028" name="Picture 4" descr="http://a1.mzstatic.com/us/r30/Purple122/v4/61/4a/0e/614a0ef1-7c32-1f82-5726-1869c341ebc4/screen520x924.jpe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90079" y="1590930"/>
            <a:ext cx="5501921" cy="30488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项目由来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38933" cy="4525963"/>
          </a:xfrm>
        </p:spPr>
        <p:txBody>
          <a:bodyPr/>
          <a:lstStyle/>
          <a:p>
            <a:r>
              <a:rPr lang="zh-CN" altLang="en-US" dirty="0" smtClean="0"/>
              <a:t>我们小组通过几个问题确定了最终的选题。</a:t>
            </a:r>
          </a:p>
          <a:p>
            <a:r>
              <a:rPr lang="zh-CN" altLang="en-US" dirty="0" smtClean="0"/>
              <a:t>做游戏还是做应用？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做游戏。</a:t>
            </a:r>
          </a:p>
          <a:p>
            <a:r>
              <a:rPr lang="zh-CN" altLang="en-US" dirty="0" smtClean="0"/>
              <a:t>什么类型的游戏？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类似于</a:t>
            </a:r>
            <a:r>
              <a:rPr lang="en-US" dirty="0" smtClean="0"/>
              <a:t>2048</a:t>
            </a:r>
            <a:r>
              <a:rPr lang="zh-CN" altLang="en-US" dirty="0" smtClean="0"/>
              <a:t>这一类的小游戏。</a:t>
            </a:r>
          </a:p>
          <a:p>
            <a:r>
              <a:rPr lang="zh-CN" altLang="en-US" dirty="0" smtClean="0"/>
              <a:t>游戏的基本构想是什么？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借鉴一些经典游戏，取其精华去其糟粕。</a:t>
            </a:r>
          </a:p>
          <a:p>
            <a:r>
              <a:rPr lang="zh-CN" altLang="en-US" dirty="0" smtClean="0"/>
              <a:t>初步方向是什么？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将</a:t>
            </a:r>
            <a:r>
              <a:rPr lang="en-US" dirty="0" err="1" smtClean="0"/>
              <a:t>flappy</a:t>
            </a:r>
            <a:r>
              <a:rPr lang="en-US" dirty="0" smtClean="0"/>
              <a:t> bird</a:t>
            </a:r>
            <a:r>
              <a:rPr lang="zh-CN" altLang="en-US" dirty="0" smtClean="0"/>
              <a:t>与</a:t>
            </a:r>
            <a:r>
              <a:rPr lang="en-US" dirty="0" smtClean="0"/>
              <a:t>fruit ninja</a:t>
            </a:r>
            <a:r>
              <a:rPr lang="zh-CN" altLang="en-US" dirty="0" smtClean="0"/>
              <a:t>结合起来，加入自己的创新。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规则简介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4711" y="1916289"/>
            <a:ext cx="5554133" cy="4525963"/>
          </a:xfrm>
        </p:spPr>
        <p:txBody>
          <a:bodyPr/>
          <a:lstStyle/>
          <a:p>
            <a:r>
              <a:rPr lang="zh-CN" altLang="en-US" sz="3600" dirty="0" smtClean="0"/>
              <a:t>通过点触控制</a:t>
            </a:r>
            <a:r>
              <a:rPr lang="en-US" altLang="zh-CN" sz="3600" dirty="0" smtClean="0"/>
              <a:t>ninja</a:t>
            </a:r>
            <a:r>
              <a:rPr lang="zh-CN" altLang="en-US" sz="3600" dirty="0" smtClean="0"/>
              <a:t>做上下动作，通过吃水果、避开炸弹来获得最终的胜利。</a:t>
            </a:r>
            <a:endParaRPr lang="zh-CN" altLang="en-US" sz="3600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33920" y="934254"/>
            <a:ext cx="2919590" cy="5190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可行性分析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600" dirty="0" smtClean="0"/>
              <a:t>   现在市场上如跳一跳、</a:t>
            </a:r>
            <a:r>
              <a:rPr lang="en-US" sz="3600" dirty="0" err="1" smtClean="0"/>
              <a:t>flappy</a:t>
            </a:r>
            <a:r>
              <a:rPr lang="en-US" sz="3600" dirty="0" smtClean="0"/>
              <a:t> bird</a:t>
            </a:r>
            <a:r>
              <a:rPr lang="zh-CN" altLang="en-US" sz="3600" dirty="0" smtClean="0"/>
              <a:t>、</a:t>
            </a:r>
            <a:r>
              <a:rPr lang="en-US" sz="3600" dirty="0" smtClean="0"/>
              <a:t>20</a:t>
            </a:r>
            <a:r>
              <a:rPr lang="en-US" altLang="zh-CN" sz="3600" dirty="0" smtClean="0"/>
              <a:t>4</a:t>
            </a:r>
            <a:r>
              <a:rPr lang="en-US" sz="3600" dirty="0" smtClean="0"/>
              <a:t>8</a:t>
            </a:r>
            <a:r>
              <a:rPr lang="zh-CN" altLang="en-US" sz="3600" dirty="0" smtClean="0"/>
              <a:t>这样易于操作的游戏颇受欢迎。虽然小游戏的形式算不算新颖，但是受众较广，上手简单，相比于普通应用维护成本低。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编写工具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代码部分：</a:t>
            </a:r>
            <a:r>
              <a:rPr lang="en-US" sz="3200" dirty="0" smtClean="0"/>
              <a:t>Eclipse, Android studio</a:t>
            </a:r>
            <a:endParaRPr lang="zh-CN" altLang="en-US" sz="3200" dirty="0" smtClean="0"/>
          </a:p>
          <a:p>
            <a:r>
              <a:rPr lang="zh-CN" altLang="en-US" sz="3200" dirty="0" smtClean="0"/>
              <a:t>美工部分：墨刀，</a:t>
            </a:r>
            <a:r>
              <a:rPr lang="en-US" altLang="zh-CN" sz="3200" dirty="0" smtClean="0"/>
              <a:t>LZ</a:t>
            </a:r>
            <a:r>
              <a:rPr lang="en-US" sz="3200" dirty="0" smtClean="0"/>
              <a:t>8bit</a:t>
            </a:r>
            <a:r>
              <a:rPr lang="zh-CN" altLang="en-US" sz="3200" dirty="0" smtClean="0"/>
              <a:t>，</a:t>
            </a:r>
            <a:r>
              <a:rPr lang="en-US" sz="3200" dirty="0" smtClean="0"/>
              <a:t>Photoshop</a:t>
            </a:r>
            <a:endParaRPr lang="zh-CN" altLang="en-US" sz="3200" dirty="0"/>
          </a:p>
        </p:txBody>
      </p:sp>
      <p:pic>
        <p:nvPicPr>
          <p:cNvPr id="4098" name="Picture 2" descr="https://ss0.bdstatic.com/70cFvHSh_Q1YnxGkpoWK1HF6hhy/it/u=728247565,607745939&amp;fm=27&amp;gp=0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467" y="3260902"/>
            <a:ext cx="2754489" cy="1466766"/>
          </a:xfrm>
          <a:prstGeom prst="rect">
            <a:avLst/>
          </a:prstGeom>
          <a:noFill/>
        </p:spPr>
      </p:pic>
      <p:pic>
        <p:nvPicPr>
          <p:cNvPr id="4100" name="Picture 4" descr="https://timgsa.baidu.com/timg?image&amp;quality=80&amp;size=b9999_10000&amp;sec=1528746543669&amp;di=5885d3927e999f47bc986392ca6cd376&amp;imgtype=0&amp;src=http%3A%2F%2Fwww.eightbitdreams.com%2Fwp-content%2Fuploads%2F2015%2F05%2Fandroid-studio-lo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23117" y="3296357"/>
            <a:ext cx="3353505" cy="1271665"/>
          </a:xfrm>
          <a:prstGeom prst="rect">
            <a:avLst/>
          </a:prstGeom>
          <a:noFill/>
        </p:spPr>
      </p:pic>
      <p:pic>
        <p:nvPicPr>
          <p:cNvPr id="4102" name="Picture 6" descr="https://timgsa.baidu.com/timg?image&amp;quality=80&amp;size=b9999_10000&amp;sec=1528746633626&amp;di=58446ddedf85aaef00a81a19af3e93a5&amp;imgtype=0&amp;src=http%3A%2F%2Fimg.smzy.com%2Fimges%2F2017%2F0225%2F20170225092150998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56540" y="3269369"/>
            <a:ext cx="1291343" cy="1291344"/>
          </a:xfrm>
          <a:prstGeom prst="rect">
            <a:avLst/>
          </a:prstGeom>
          <a:noFill/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922861" y="3645782"/>
            <a:ext cx="1943628" cy="5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6" name="Picture 10" descr="https://timgsa.baidu.com/timg?image&amp;quality=80&amp;size=b9999_10000&amp;sec=1528746757341&amp;di=97d4542ea84ff2c67102f7be44b4509f&amp;imgtype=0&amp;src=http%3A%2F%2Fwww.icosky.com%2Ficon%2Fpng%2FFile%2520Type%2FOSX%2520Application%2520Icons%25201%2520-%2520dark%2Fadobe%2520ps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023829" y="3070579"/>
            <a:ext cx="1885244" cy="188524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任务分工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 smtClean="0"/>
              <a:t>李富鑫：判定方法，逻辑检测</a:t>
            </a:r>
            <a:endParaRPr lang="en-US" altLang="zh-CN" sz="3200" dirty="0" smtClean="0"/>
          </a:p>
          <a:p>
            <a:r>
              <a:rPr lang="zh-CN" altLang="en-US" sz="3200" dirty="0" smtClean="0"/>
              <a:t>马子寅：测试代码，界面优化</a:t>
            </a:r>
            <a:endParaRPr lang="en-US" altLang="zh-CN" sz="3200" dirty="0" smtClean="0"/>
          </a:p>
          <a:p>
            <a:r>
              <a:rPr lang="zh-CN" altLang="en-US" sz="3200" dirty="0" smtClean="0"/>
              <a:t>吴佳婕：界面设计，文案工作</a:t>
            </a:r>
            <a:endParaRPr lang="en-US" altLang="zh-CN" sz="3200" dirty="0" smtClean="0"/>
          </a:p>
          <a:p>
            <a:pPr>
              <a:buNone/>
            </a:pPr>
            <a:endParaRPr lang="en-US" altLang="zh-CN" sz="3200" dirty="0" smtClean="0"/>
          </a:p>
          <a:p>
            <a:pPr>
              <a:buNone/>
            </a:pPr>
            <a:r>
              <a:rPr lang="en-US" altLang="zh-CN" sz="3200" dirty="0" smtClean="0"/>
              <a:t>Java</a:t>
            </a:r>
            <a:r>
              <a:rPr lang="zh-CN" altLang="en-US" sz="3200" dirty="0" smtClean="0"/>
              <a:t>类编写：共同完成</a:t>
            </a:r>
            <a:endParaRPr lang="en-US" altLang="zh-CN" sz="3200" dirty="0" smtClean="0"/>
          </a:p>
          <a:p>
            <a:pPr>
              <a:buNone/>
            </a:pPr>
            <a:r>
              <a:rPr lang="zh-CN" altLang="en-US" sz="3200" dirty="0" smtClean="0"/>
              <a:t>共</a:t>
            </a:r>
            <a:r>
              <a:rPr lang="en-US" altLang="zh-CN" sz="3200" dirty="0" smtClean="0"/>
              <a:t>4</a:t>
            </a:r>
            <a:r>
              <a:rPr lang="zh-CN" altLang="en-US" sz="3200" dirty="0" smtClean="0"/>
              <a:t>个</a:t>
            </a:r>
            <a:r>
              <a:rPr lang="en-US" altLang="zh-CN" sz="3200" dirty="0" smtClean="0"/>
              <a:t>Java</a:t>
            </a:r>
            <a:r>
              <a:rPr lang="zh-CN" altLang="en-US" sz="3200" dirty="0" smtClean="0"/>
              <a:t>文件，约</a:t>
            </a:r>
            <a:r>
              <a:rPr lang="en-US" altLang="zh-CN" sz="3200" dirty="0" smtClean="0"/>
              <a:t>830</a:t>
            </a:r>
            <a:r>
              <a:rPr lang="zh-CN" altLang="en-US" sz="3200" dirty="0" smtClean="0"/>
              <a:t>行代码。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1_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1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">
  <a:themeElements>
    <a:clrScheme name="2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2_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微软雅黑" panose="020B0503020204020204" pitchFamily="34" charset="-122"/>
          </a:defRPr>
        </a:defPPr>
      </a:lstStyle>
    </a:lnDef>
  </a:objectDefaults>
  <a:extraClrSchemeLst>
    <a:extraClrScheme>
      <a:clrScheme name="2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1313</TotalTime>
  <Words>418</Words>
  <Application>WPS 演示</Application>
  <PresentationFormat>自定义</PresentationFormat>
  <Paragraphs>87</Paragraphs>
  <Slides>24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26" baseType="lpstr">
      <vt:lpstr>1_Office 主题</vt:lpstr>
      <vt:lpstr>2_Office 主题</vt:lpstr>
      <vt:lpstr>幻灯片 1</vt:lpstr>
      <vt:lpstr>幻灯片 2</vt:lpstr>
      <vt:lpstr>幻灯片 3</vt:lpstr>
      <vt:lpstr>幻灯片 4</vt:lpstr>
      <vt:lpstr>项目由来</vt:lpstr>
      <vt:lpstr>规则简介</vt:lpstr>
      <vt:lpstr>可行性分析</vt:lpstr>
      <vt:lpstr>编写工具</vt:lpstr>
      <vt:lpstr>任务分工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收获与心得</vt:lpstr>
      <vt:lpstr>幻灯片 22</vt:lpstr>
      <vt:lpstr>幻灯片 23</vt:lpstr>
      <vt:lpstr>幻灯片 24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Windows 用户</cp:lastModifiedBy>
  <cp:revision>585</cp:revision>
  <dcterms:created xsi:type="dcterms:W3CDTF">2015-07-10T05:07:00Z</dcterms:created>
  <dcterms:modified xsi:type="dcterms:W3CDTF">2018-06-12T01:46:31Z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